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IBM Plex Sans" panose="020B0503050203000203" pitchFamily="34" charset="0"/>
      <p:regular r:id="rId15"/>
    </p:embeddedFont>
    <p:embeddedFont>
      <p:font typeface="Red Hat Display" panose="020B0604020202020204" charset="0"/>
      <p:regular r:id="rId16"/>
    </p:embeddedFont>
    <p:embeddedFont>
      <p:font typeface="Safira March" panose="020B0604020202020204" charset="0"/>
      <p:regular r:id="rId17"/>
    </p:embeddedFont>
    <p:embeddedFont>
      <p:font typeface="The Seasons" panose="020B0604020202020204" charset="0"/>
      <p:regular r:id="rId18"/>
    </p:embeddedFont>
    <p:embeddedFont>
      <p:font typeface="The Seaso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Freeform 4"/>
          <p:cNvSpPr/>
          <p:nvPr/>
        </p:nvSpPr>
        <p:spPr>
          <a:xfrm>
            <a:off x="9365539" y="-1879430"/>
            <a:ext cx="4837564" cy="4954675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flipH="1">
            <a:off x="13727850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4084897" y="-1879430"/>
            <a:ext cx="4837564" cy="4954675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-227981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2624038" y="3883104"/>
            <a:ext cx="12596847" cy="363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MOVIE GENRE PREDICTION BASED ON PLOT SUMMARIES</a:t>
            </a:r>
          </a:p>
          <a:p>
            <a:pPr algn="ctr">
              <a:lnSpc>
                <a:spcPts val="7699"/>
              </a:lnSpc>
            </a:pPr>
            <a:endParaRPr lang="en-US" sz="8000">
              <a:solidFill>
                <a:srgbClr val="D1B266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24038" y="7013654"/>
            <a:ext cx="12596847" cy="50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99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BY ZARIFF DANIAL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44525" y="1917833"/>
          <a:ext cx="13865733" cy="6948366"/>
        </p:xfrm>
        <a:graphic>
          <a:graphicData uri="http://schemas.openxmlformats.org/drawingml/2006/table">
            <a:tbl>
              <a:tblPr/>
              <a:tblGrid>
                <a:gridCol w="1980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0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2952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Items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March</a:t>
                      </a: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-24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April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– 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May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- 24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Jun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- 24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July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- 24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August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- 24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Business Understanding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C6A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Analytics Approach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573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Data Requirements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573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Data Collection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793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Data Understanding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793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Data Preparation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3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3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Modelling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3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3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Evaluation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4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Deployment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4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1885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Feedback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418377" y="368167"/>
            <a:ext cx="16230600" cy="154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6"/>
              </a:lnSpc>
            </a:pPr>
            <a:r>
              <a:rPr lang="en-US" sz="1152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TIMELINE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45240">
            <a:off x="15720794" y="2440164"/>
            <a:ext cx="11684508" cy="6267145"/>
          </a:xfrm>
          <a:custGeom>
            <a:avLst/>
            <a:gdLst/>
            <a:ahLst/>
            <a:cxnLst/>
            <a:rect l="l" t="t" r="r" b="b"/>
            <a:pathLst>
              <a:path w="11684508" h="6267145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2008496" y="956244"/>
            <a:ext cx="14271009" cy="108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</a:pPr>
            <a:r>
              <a:rPr lang="en-US" sz="802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BUDGET</a:t>
            </a:r>
          </a:p>
        </p:txBody>
      </p:sp>
      <p:sp>
        <p:nvSpPr>
          <p:cNvPr id="4" name="Freeform 4"/>
          <p:cNvSpPr/>
          <p:nvPr/>
        </p:nvSpPr>
        <p:spPr>
          <a:xfrm rot="-2445240">
            <a:off x="-7496004" y="-429299"/>
            <a:ext cx="11684508" cy="6267145"/>
          </a:xfrm>
          <a:custGeom>
            <a:avLst/>
            <a:gdLst/>
            <a:ahLst/>
            <a:cxnLst/>
            <a:rect l="l" t="t" r="r" b="b"/>
            <a:pathLst>
              <a:path w="11684508" h="6267145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51838" y="2351743"/>
            <a:ext cx="13984325" cy="5348039"/>
            <a:chOff x="0" y="0"/>
            <a:chExt cx="7156450" cy="2736850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7029450" cy="2609850"/>
            </a:xfrm>
            <a:custGeom>
              <a:avLst/>
              <a:gdLst/>
              <a:ahLst/>
              <a:cxnLst/>
              <a:rect l="l" t="t" r="r" b="b"/>
              <a:pathLst>
                <a:path w="7029450" h="2609850">
                  <a:moveTo>
                    <a:pt x="0" y="0"/>
                  </a:moveTo>
                  <a:lnTo>
                    <a:pt x="7029450" y="0"/>
                  </a:lnTo>
                  <a:lnTo>
                    <a:pt x="7029450" y="2609850"/>
                  </a:lnTo>
                  <a:lnTo>
                    <a:pt x="0" y="2609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1A1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25" y="463550"/>
              <a:ext cx="7010400" cy="1609725"/>
            </a:xfrm>
            <a:custGeom>
              <a:avLst/>
              <a:gdLst/>
              <a:ahLst/>
              <a:cxnLst/>
              <a:rect l="l" t="t" r="r" b="b"/>
              <a:pathLst>
                <a:path w="7010400" h="1609725">
                  <a:moveTo>
                    <a:pt x="0" y="0"/>
                  </a:moveTo>
                  <a:lnTo>
                    <a:pt x="2619375" y="0"/>
                  </a:lnTo>
                  <a:lnTo>
                    <a:pt x="2619375" y="9525"/>
                  </a:lnTo>
                  <a:lnTo>
                    <a:pt x="0" y="9525"/>
                  </a:lnTo>
                  <a:close/>
                  <a:moveTo>
                    <a:pt x="0" y="200025"/>
                  </a:moveTo>
                  <a:lnTo>
                    <a:pt x="2619375" y="200025"/>
                  </a:lnTo>
                  <a:lnTo>
                    <a:pt x="2619375" y="209550"/>
                  </a:lnTo>
                  <a:lnTo>
                    <a:pt x="0" y="209550"/>
                  </a:lnTo>
                  <a:close/>
                  <a:moveTo>
                    <a:pt x="0" y="600075"/>
                  </a:moveTo>
                  <a:lnTo>
                    <a:pt x="2619375" y="600075"/>
                  </a:lnTo>
                  <a:lnTo>
                    <a:pt x="2619375" y="609600"/>
                  </a:lnTo>
                  <a:lnTo>
                    <a:pt x="0" y="609600"/>
                  </a:lnTo>
                  <a:close/>
                  <a:moveTo>
                    <a:pt x="0" y="1000125"/>
                  </a:moveTo>
                  <a:lnTo>
                    <a:pt x="2619375" y="1000125"/>
                  </a:lnTo>
                  <a:lnTo>
                    <a:pt x="2619375" y="1009650"/>
                  </a:lnTo>
                  <a:lnTo>
                    <a:pt x="0" y="1009650"/>
                  </a:lnTo>
                  <a:close/>
                  <a:moveTo>
                    <a:pt x="0" y="1600200"/>
                  </a:moveTo>
                  <a:lnTo>
                    <a:pt x="2619375" y="1600200"/>
                  </a:lnTo>
                  <a:lnTo>
                    <a:pt x="2619375" y="1609725"/>
                  </a:lnTo>
                  <a:lnTo>
                    <a:pt x="0" y="1609725"/>
                  </a:lnTo>
                  <a:close/>
                  <a:moveTo>
                    <a:pt x="2628900" y="0"/>
                  </a:moveTo>
                  <a:lnTo>
                    <a:pt x="5591175" y="0"/>
                  </a:lnTo>
                  <a:lnTo>
                    <a:pt x="5591175" y="9525"/>
                  </a:lnTo>
                  <a:lnTo>
                    <a:pt x="2628900" y="9525"/>
                  </a:lnTo>
                  <a:close/>
                  <a:moveTo>
                    <a:pt x="2628900" y="200025"/>
                  </a:moveTo>
                  <a:lnTo>
                    <a:pt x="5591175" y="200025"/>
                  </a:lnTo>
                  <a:lnTo>
                    <a:pt x="5591175" y="209550"/>
                  </a:lnTo>
                  <a:lnTo>
                    <a:pt x="2628900" y="209550"/>
                  </a:lnTo>
                  <a:close/>
                  <a:moveTo>
                    <a:pt x="2628900" y="600075"/>
                  </a:moveTo>
                  <a:lnTo>
                    <a:pt x="5591175" y="600075"/>
                  </a:lnTo>
                  <a:lnTo>
                    <a:pt x="5591175" y="609600"/>
                  </a:lnTo>
                  <a:lnTo>
                    <a:pt x="2628900" y="609600"/>
                  </a:lnTo>
                  <a:close/>
                  <a:moveTo>
                    <a:pt x="2628900" y="1000125"/>
                  </a:moveTo>
                  <a:lnTo>
                    <a:pt x="5591175" y="1000125"/>
                  </a:lnTo>
                  <a:lnTo>
                    <a:pt x="5591175" y="1009650"/>
                  </a:lnTo>
                  <a:lnTo>
                    <a:pt x="2628900" y="1009650"/>
                  </a:lnTo>
                  <a:close/>
                  <a:moveTo>
                    <a:pt x="2628900" y="1600200"/>
                  </a:moveTo>
                  <a:lnTo>
                    <a:pt x="5591175" y="1600200"/>
                  </a:lnTo>
                  <a:lnTo>
                    <a:pt x="5591175" y="1609725"/>
                  </a:lnTo>
                  <a:lnTo>
                    <a:pt x="2628900" y="1609725"/>
                  </a:lnTo>
                  <a:close/>
                  <a:moveTo>
                    <a:pt x="5600700" y="0"/>
                  </a:moveTo>
                  <a:lnTo>
                    <a:pt x="7010400" y="0"/>
                  </a:lnTo>
                  <a:lnTo>
                    <a:pt x="7010400" y="9525"/>
                  </a:lnTo>
                  <a:lnTo>
                    <a:pt x="5600700" y="9525"/>
                  </a:lnTo>
                  <a:close/>
                  <a:moveTo>
                    <a:pt x="5600700" y="200025"/>
                  </a:moveTo>
                  <a:lnTo>
                    <a:pt x="7010400" y="200025"/>
                  </a:lnTo>
                  <a:lnTo>
                    <a:pt x="7010400" y="209550"/>
                  </a:lnTo>
                  <a:lnTo>
                    <a:pt x="5600700" y="209550"/>
                  </a:lnTo>
                  <a:close/>
                  <a:moveTo>
                    <a:pt x="5600700" y="600075"/>
                  </a:moveTo>
                  <a:lnTo>
                    <a:pt x="7010400" y="600075"/>
                  </a:lnTo>
                  <a:lnTo>
                    <a:pt x="7010400" y="609600"/>
                  </a:lnTo>
                  <a:lnTo>
                    <a:pt x="5600700" y="609600"/>
                  </a:lnTo>
                  <a:close/>
                  <a:moveTo>
                    <a:pt x="5600700" y="1000125"/>
                  </a:moveTo>
                  <a:lnTo>
                    <a:pt x="7010400" y="1000125"/>
                  </a:lnTo>
                  <a:lnTo>
                    <a:pt x="7010400" y="1009650"/>
                  </a:lnTo>
                  <a:lnTo>
                    <a:pt x="5600700" y="1009650"/>
                  </a:lnTo>
                  <a:close/>
                  <a:moveTo>
                    <a:pt x="5600700" y="1600200"/>
                  </a:moveTo>
                  <a:lnTo>
                    <a:pt x="7010400" y="1600200"/>
                  </a:lnTo>
                  <a:lnTo>
                    <a:pt x="7010400" y="1609725"/>
                  </a:lnTo>
                  <a:lnTo>
                    <a:pt x="5600700" y="1609725"/>
                  </a:ln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500" y="63500"/>
              <a:ext cx="7029450" cy="2609850"/>
            </a:xfrm>
            <a:custGeom>
              <a:avLst/>
              <a:gdLst/>
              <a:ahLst/>
              <a:cxnLst/>
              <a:rect l="l" t="t" r="r" b="b"/>
              <a:pathLst>
                <a:path w="7029450" h="2609850">
                  <a:moveTo>
                    <a:pt x="9525" y="0"/>
                  </a:moveTo>
                  <a:lnTo>
                    <a:pt x="9525" y="2609850"/>
                  </a:lnTo>
                  <a:lnTo>
                    <a:pt x="0" y="2609850"/>
                  </a:lnTo>
                  <a:lnTo>
                    <a:pt x="0" y="0"/>
                  </a:lnTo>
                  <a:close/>
                  <a:moveTo>
                    <a:pt x="2638425" y="0"/>
                  </a:moveTo>
                  <a:lnTo>
                    <a:pt x="2638425" y="2609850"/>
                  </a:lnTo>
                  <a:lnTo>
                    <a:pt x="2628900" y="2609850"/>
                  </a:lnTo>
                  <a:lnTo>
                    <a:pt x="2628900" y="0"/>
                  </a:lnTo>
                  <a:close/>
                  <a:moveTo>
                    <a:pt x="5610225" y="0"/>
                  </a:moveTo>
                  <a:lnTo>
                    <a:pt x="5610225" y="2609850"/>
                  </a:lnTo>
                  <a:lnTo>
                    <a:pt x="5600700" y="2609850"/>
                  </a:lnTo>
                  <a:lnTo>
                    <a:pt x="5600700" y="0"/>
                  </a:lnTo>
                  <a:close/>
                  <a:moveTo>
                    <a:pt x="0" y="0"/>
                  </a:moveTo>
                  <a:lnTo>
                    <a:pt x="7029450" y="9525"/>
                  </a:lnTo>
                  <a:lnTo>
                    <a:pt x="0" y="9525"/>
                  </a:lnTo>
                  <a:close/>
                  <a:moveTo>
                    <a:pt x="0" y="200025"/>
                  </a:moveTo>
                  <a:lnTo>
                    <a:pt x="7029450" y="209550"/>
                  </a:lnTo>
                  <a:lnTo>
                    <a:pt x="0" y="209550"/>
                  </a:lnTo>
                  <a:close/>
                  <a:moveTo>
                    <a:pt x="0" y="800100"/>
                  </a:moveTo>
                  <a:lnTo>
                    <a:pt x="7029450" y="809625"/>
                  </a:lnTo>
                  <a:lnTo>
                    <a:pt x="0" y="809625"/>
                  </a:lnTo>
                  <a:close/>
                  <a:moveTo>
                    <a:pt x="0" y="1200150"/>
                  </a:moveTo>
                  <a:lnTo>
                    <a:pt x="7029450" y="1209675"/>
                  </a:lnTo>
                  <a:lnTo>
                    <a:pt x="0" y="1209675"/>
                  </a:lnTo>
                  <a:close/>
                  <a:moveTo>
                    <a:pt x="0" y="1600200"/>
                  </a:moveTo>
                  <a:lnTo>
                    <a:pt x="7029450" y="1609725"/>
                  </a:lnTo>
                  <a:lnTo>
                    <a:pt x="0" y="1609725"/>
                  </a:lnTo>
                  <a:close/>
                  <a:moveTo>
                    <a:pt x="0" y="1800225"/>
                  </a:moveTo>
                  <a:lnTo>
                    <a:pt x="7029450" y="1809750"/>
                  </a:lnTo>
                  <a:lnTo>
                    <a:pt x="0" y="1809750"/>
                  </a:lnTo>
                  <a:close/>
                  <a:moveTo>
                    <a:pt x="0" y="2200275"/>
                  </a:moveTo>
                  <a:lnTo>
                    <a:pt x="7029450" y="2209800"/>
                  </a:lnTo>
                  <a:lnTo>
                    <a:pt x="0" y="2209800"/>
                  </a:lnTo>
                  <a:close/>
                  <a:moveTo>
                    <a:pt x="0" y="2400300"/>
                  </a:moveTo>
                  <a:lnTo>
                    <a:pt x="7029450" y="2409825"/>
                  </a:lnTo>
                  <a:lnTo>
                    <a:pt x="0" y="2409825"/>
                  </a:lnTo>
                  <a:close/>
                  <a:moveTo>
                    <a:pt x="0" y="2600325"/>
                  </a:moveTo>
                  <a:lnTo>
                    <a:pt x="7029450" y="2609850"/>
                  </a:lnTo>
                  <a:lnTo>
                    <a:pt x="0" y="2609850"/>
                  </a:lnTo>
                  <a:close/>
                  <a:moveTo>
                    <a:pt x="7029450" y="0"/>
                  </a:moveTo>
                  <a:lnTo>
                    <a:pt x="7029450" y="2609850"/>
                  </a:lnTo>
                  <a:lnTo>
                    <a:pt x="7019925" y="2609850"/>
                  </a:lnTo>
                  <a:lnTo>
                    <a:pt x="7019925" y="0"/>
                  </a:lnTo>
                  <a:close/>
                </a:path>
              </a:pathLst>
            </a:custGeom>
            <a:solidFill>
              <a:srgbClr val="F0C6AC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46495" y="2471214"/>
            <a:ext cx="1851032" cy="7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1905" spc="-22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 Component Personnel Costs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0360" y="6811618"/>
            <a:ext cx="3806946" cy="7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1905" spc="-22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Contingency (10% of Total Budget) Total Project Budget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7599" y="4854512"/>
            <a:ext cx="3894072" cy="31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905" spc="-22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Acquisition and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0360" y="5639018"/>
            <a:ext cx="3894332" cy="7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1905" spc="-22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 Development and Evaluation Deployment and Maintenance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7599" y="4073861"/>
            <a:ext cx="4839838" cy="31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905" spc="-22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Infrastructure and Computational Resources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70406" y="2417504"/>
            <a:ext cx="5513499" cy="447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4"/>
              </a:lnSpc>
            </a:pPr>
            <a:r>
              <a:rPr lang="en-US" sz="1953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Scientist/Machine Learning Engineer (1 year)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Analyst (1 year)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Engineer (1 year)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Cloud Platform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(if required)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Data Licensing (if applicable)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Data Cleaning and Preprocessing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and Tools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Initial Deployment </a:t>
            </a:r>
          </a:p>
          <a:p>
            <a:pPr algn="l">
              <a:lnSpc>
                <a:spcPts val="3154"/>
              </a:lnSpc>
            </a:pPr>
            <a:r>
              <a:rPr lang="en-US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Ongoing Maintenance (per year)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47421" y="2435804"/>
            <a:ext cx="2289383" cy="529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 (RM)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60,000 - 80,000 40,000 - 60,000 40,000 - 60,000 11,000 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20,000 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5,000 - 10,000 10,000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5,000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5,000 - 10,000 5,000</a:t>
            </a:r>
          </a:p>
          <a:p>
            <a:pPr algn="l">
              <a:lnSpc>
                <a:spcPts val="3192"/>
              </a:lnSpc>
            </a:pPr>
            <a:r>
              <a:rPr lang="en-US" sz="1976" spc="-23" dirty="0">
                <a:solidFill>
                  <a:srgbClr val="D1B2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21,000 - 30,000 217,000 - 305,000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6417"/>
            <a:ext cx="11655340" cy="156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11136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1702131" y="1625183"/>
            <a:ext cx="5359236" cy="7036635"/>
          </a:xfrm>
          <a:custGeom>
            <a:avLst/>
            <a:gdLst/>
            <a:ahLst/>
            <a:cxnLst/>
            <a:rect l="l" t="t" r="r" b="b"/>
            <a:pathLst>
              <a:path w="5359236" h="7036635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1028700" y="3496942"/>
            <a:ext cx="10375979" cy="564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4" lvl="1" indent="-313057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a nutshell, this model is used to predict movie genres accurately based on plot summaries.</a:t>
            </a:r>
          </a:p>
          <a:p>
            <a:pPr marL="626114" lvl="1" indent="-313057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Increase the efficiency of content recommendation systems by providing relevant movie suggestions to users.</a:t>
            </a:r>
          </a:p>
          <a:p>
            <a:pPr marL="626114" lvl="1" indent="-313057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the near future, the model can be expanded to include other movie metadata (e.g., cast, director, keywords) to further enhance prediction accuracy.</a:t>
            </a:r>
          </a:p>
          <a:p>
            <a:pPr marL="626114" lvl="1" indent="-313057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Next stage of modeling will focus on real-time genre prediction for newly released movies and explore the use of deep learning architectures for improved performance.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1F222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1040"/>
            <a:ext cx="18288000" cy="1535960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Freeform 4"/>
          <p:cNvSpPr/>
          <p:nvPr/>
        </p:nvSpPr>
        <p:spPr>
          <a:xfrm>
            <a:off x="9365539" y="-2216714"/>
            <a:ext cx="4837564" cy="4954675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4084897" y="-2216714"/>
            <a:ext cx="4837564" cy="4954675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 flipH="1">
            <a:off x="13727850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-227981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711816" y="5430792"/>
            <a:ext cx="2908538" cy="4610074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/>
          <p:cNvSpPr txBox="1"/>
          <p:nvPr/>
        </p:nvSpPr>
        <p:spPr>
          <a:xfrm>
            <a:off x="3539059" y="3981045"/>
            <a:ext cx="11209883" cy="27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 FOR LISTENING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9406" y="6848476"/>
            <a:ext cx="1292918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Don't hesitate to ask any questions!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4524718" y="4199171"/>
            <a:ext cx="4907024" cy="5841695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6894" y="0"/>
            <a:ext cx="7305788" cy="1288475"/>
          </a:xfrm>
          <a:custGeom>
            <a:avLst/>
            <a:gdLst/>
            <a:ahLst/>
            <a:cxnLst/>
            <a:rect l="l" t="t" r="r" b="b"/>
            <a:pathLst>
              <a:path w="7305788" h="1288475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5491106" y="0"/>
            <a:ext cx="7305788" cy="1288475"/>
          </a:xfrm>
          <a:custGeom>
            <a:avLst/>
            <a:gdLst/>
            <a:ahLst/>
            <a:cxnLst/>
            <a:rect l="l" t="t" r="r" b="b"/>
            <a:pathLst>
              <a:path w="7305788" h="1288475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1814682" y="0"/>
            <a:ext cx="7305788" cy="1288475"/>
          </a:xfrm>
          <a:custGeom>
            <a:avLst/>
            <a:gdLst/>
            <a:ahLst/>
            <a:cxnLst/>
            <a:rect l="l" t="t" r="r" b="b"/>
            <a:pathLst>
              <a:path w="7305788" h="1288475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rot="-2595023">
            <a:off x="1063999" y="5611766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 rot="-2595023">
            <a:off x="1063999" y="4082512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-2595023">
            <a:off x="9246553" y="4070638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 rot="-2595023">
            <a:off x="9206418" y="5407429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/>
          <p:cNvSpPr txBox="1"/>
          <p:nvPr/>
        </p:nvSpPr>
        <p:spPr>
          <a:xfrm>
            <a:off x="1442622" y="1905664"/>
            <a:ext cx="15402755" cy="161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sz="12508">
                <a:solidFill>
                  <a:srgbClr val="5F1A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9385" y="5612087"/>
            <a:ext cx="6425675" cy="4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5"/>
              </a:lnSpc>
            </a:pPr>
            <a:r>
              <a:rPr lang="en-US" sz="22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COURSE TIMELINE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39385" y="4183932"/>
            <a:ext cx="6425675" cy="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3"/>
              </a:lnSpc>
            </a:pPr>
            <a:r>
              <a:rPr lang="en-US" sz="22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ABOUT 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21939" y="3973176"/>
            <a:ext cx="6537361" cy="81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CURRENT STATE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21939" y="5536044"/>
            <a:ext cx="6537361" cy="39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TECHNOLOGY STACK</a:t>
            </a:r>
          </a:p>
        </p:txBody>
      </p:sp>
      <p:sp>
        <p:nvSpPr>
          <p:cNvPr id="14" name="Freeform 14"/>
          <p:cNvSpPr/>
          <p:nvPr/>
        </p:nvSpPr>
        <p:spPr>
          <a:xfrm rot="-2595023">
            <a:off x="871990" y="7144984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4" y="0"/>
                </a:lnTo>
                <a:lnTo>
                  <a:pt x="1193494" y="655338"/>
                </a:lnTo>
                <a:lnTo>
                  <a:pt x="0" y="65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TextBox 15"/>
          <p:cNvSpPr txBox="1"/>
          <p:nvPr/>
        </p:nvSpPr>
        <p:spPr>
          <a:xfrm>
            <a:off x="2539385" y="7133587"/>
            <a:ext cx="6425675" cy="4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5"/>
              </a:lnSpc>
            </a:pPr>
            <a:r>
              <a:rPr lang="en-US" sz="22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PROJECT OVERVIEW</a:t>
            </a:r>
          </a:p>
        </p:txBody>
      </p:sp>
      <p:sp>
        <p:nvSpPr>
          <p:cNvPr id="16" name="Freeform 16"/>
          <p:cNvSpPr/>
          <p:nvPr/>
        </p:nvSpPr>
        <p:spPr>
          <a:xfrm rot="-2595023">
            <a:off x="871990" y="8678203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4" y="0"/>
                </a:lnTo>
                <a:lnTo>
                  <a:pt x="1193494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17"/>
          <p:cNvSpPr txBox="1"/>
          <p:nvPr/>
        </p:nvSpPr>
        <p:spPr>
          <a:xfrm>
            <a:off x="2539385" y="8772088"/>
            <a:ext cx="6425675" cy="4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5"/>
              </a:lnSpc>
            </a:pPr>
            <a:r>
              <a:rPr lang="en-US" sz="22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PROJECT OBJECTIVE</a:t>
            </a:r>
          </a:p>
        </p:txBody>
      </p:sp>
      <p:sp>
        <p:nvSpPr>
          <p:cNvPr id="18" name="Freeform 18"/>
          <p:cNvSpPr/>
          <p:nvPr/>
        </p:nvSpPr>
        <p:spPr>
          <a:xfrm rot="-2595023">
            <a:off x="9027478" y="6740623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TextBox 19"/>
          <p:cNvSpPr txBox="1"/>
          <p:nvPr/>
        </p:nvSpPr>
        <p:spPr>
          <a:xfrm>
            <a:off x="10721939" y="9289424"/>
            <a:ext cx="6537361" cy="39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BUDGET</a:t>
            </a:r>
          </a:p>
        </p:txBody>
      </p:sp>
      <p:sp>
        <p:nvSpPr>
          <p:cNvPr id="20" name="Freeform 20"/>
          <p:cNvSpPr/>
          <p:nvPr/>
        </p:nvSpPr>
        <p:spPr>
          <a:xfrm rot="-2595023">
            <a:off x="9027478" y="7949272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1"/>
          <p:cNvSpPr txBox="1"/>
          <p:nvPr/>
        </p:nvSpPr>
        <p:spPr>
          <a:xfrm>
            <a:off x="10721939" y="6787006"/>
            <a:ext cx="6537361" cy="39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PROTOTYPE</a:t>
            </a:r>
          </a:p>
        </p:txBody>
      </p:sp>
      <p:sp>
        <p:nvSpPr>
          <p:cNvPr id="22" name="Freeform 22"/>
          <p:cNvSpPr/>
          <p:nvPr/>
        </p:nvSpPr>
        <p:spPr>
          <a:xfrm rot="-2595023">
            <a:off x="9027478" y="9244366"/>
            <a:ext cx="1193495" cy="655337"/>
          </a:xfrm>
          <a:custGeom>
            <a:avLst/>
            <a:gdLst/>
            <a:ahLst/>
            <a:cxnLst/>
            <a:rect l="l" t="t" r="r" b="b"/>
            <a:pathLst>
              <a:path w="1193495" h="655337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3"/>
          <p:cNvSpPr txBox="1"/>
          <p:nvPr/>
        </p:nvSpPr>
        <p:spPr>
          <a:xfrm>
            <a:off x="10721939" y="8039605"/>
            <a:ext cx="6537361" cy="39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TIMELINE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4246" y="2307179"/>
            <a:ext cx="5850644" cy="5672642"/>
          </a:xfrm>
          <a:custGeom>
            <a:avLst/>
            <a:gdLst/>
            <a:ahLst/>
            <a:cxnLst/>
            <a:rect l="l" t="t" r="r" b="b"/>
            <a:pathLst>
              <a:path w="5850644" h="5672642">
                <a:moveTo>
                  <a:pt x="0" y="0"/>
                </a:moveTo>
                <a:lnTo>
                  <a:pt x="5850645" y="0"/>
                </a:lnTo>
                <a:lnTo>
                  <a:pt x="5850645" y="5672642"/>
                </a:lnTo>
                <a:lnTo>
                  <a:pt x="0" y="567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1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835252" y="3911600"/>
            <a:ext cx="8695226" cy="478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7" lvl="1" indent="-248289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Bachelor’s degree in Netcentric  Computing from Universiti Teknologi Mara</a:t>
            </a:r>
          </a:p>
          <a:p>
            <a:pPr marL="496577" lvl="1" indent="-248289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 am a highly motivated fresh graduate with a passion for data analysis and machine learning. I am eager to contribute my skills to a dynamic team and learn from experienced professionals in the field.</a:t>
            </a:r>
          </a:p>
          <a:p>
            <a:pPr marL="496577" lvl="1" indent="-248289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My goal is to leverage data science to enhance the entertainment industry by developing accurate and efficient movie genre prediction models. I aim to contribute to improved content recommendation systems, audience targeting, and overall viewer satisfaction through the application of data-driven 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7063" y="2008808"/>
            <a:ext cx="10425314" cy="134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sz="99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ABOUT 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5814" y="5126887"/>
            <a:ext cx="12116373" cy="33226"/>
          </a:xfrm>
          <a:custGeom>
            <a:avLst/>
            <a:gdLst/>
            <a:ahLst/>
            <a:cxnLst/>
            <a:rect l="l" t="t" r="r" b="b"/>
            <a:pathLst>
              <a:path w="12116373" h="33226">
                <a:moveTo>
                  <a:pt x="0" y="0"/>
                </a:moveTo>
                <a:lnTo>
                  <a:pt x="12116372" y="0"/>
                </a:lnTo>
                <a:lnTo>
                  <a:pt x="12116372" y="33226"/>
                </a:lnTo>
                <a:lnTo>
                  <a:pt x="0" y="3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4077810" y="4927099"/>
            <a:ext cx="420779" cy="432801"/>
          </a:xfrm>
          <a:custGeom>
            <a:avLst/>
            <a:gdLst/>
            <a:ahLst/>
            <a:cxnLst/>
            <a:rect l="l" t="t" r="r" b="b"/>
            <a:pathLst>
              <a:path w="420779" h="432801">
                <a:moveTo>
                  <a:pt x="0" y="0"/>
                </a:moveTo>
                <a:lnTo>
                  <a:pt x="420779" y="0"/>
                </a:lnTo>
                <a:lnTo>
                  <a:pt x="420779" y="432802"/>
                </a:lnTo>
                <a:lnTo>
                  <a:pt x="0" y="43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404596" y="368167"/>
            <a:ext cx="16230600" cy="154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6"/>
              </a:lnSpc>
            </a:pPr>
            <a:r>
              <a:rPr lang="en-US" sz="1152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COURSE TIMELINE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7207" y="4194905"/>
            <a:ext cx="1817772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3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MONTH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11822" y="5660119"/>
            <a:ext cx="275275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Introduction To Data Science And Python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C8A88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3800" y="5755369"/>
            <a:ext cx="1817772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3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MONTH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25919" y="3844925"/>
            <a:ext cx="275275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Wrangling And EDA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C8A88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93405" y="4194905"/>
            <a:ext cx="1817772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3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MONTH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5913" y="5660119"/>
            <a:ext cx="275275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Machine Learning, Deep Learning And Natural Language Processing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C8A88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84415" y="5755369"/>
            <a:ext cx="1817772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3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MONTH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1865" y="4158075"/>
            <a:ext cx="27527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Digital Leaderhip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C8A88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191907" y="4946442"/>
            <a:ext cx="420779" cy="432801"/>
          </a:xfrm>
          <a:custGeom>
            <a:avLst/>
            <a:gdLst/>
            <a:ahLst/>
            <a:cxnLst/>
            <a:rect l="l" t="t" r="r" b="b"/>
            <a:pathLst>
              <a:path w="420779" h="432801">
                <a:moveTo>
                  <a:pt x="0" y="0"/>
                </a:moveTo>
                <a:lnTo>
                  <a:pt x="420779" y="0"/>
                </a:lnTo>
                <a:lnTo>
                  <a:pt x="420779" y="432801"/>
                </a:lnTo>
                <a:lnTo>
                  <a:pt x="0" y="43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Freeform 14"/>
          <p:cNvSpPr/>
          <p:nvPr/>
        </p:nvSpPr>
        <p:spPr>
          <a:xfrm>
            <a:off x="10791901" y="4910487"/>
            <a:ext cx="420779" cy="432801"/>
          </a:xfrm>
          <a:custGeom>
            <a:avLst/>
            <a:gdLst/>
            <a:ahLst/>
            <a:cxnLst/>
            <a:rect l="l" t="t" r="r" b="b"/>
            <a:pathLst>
              <a:path w="420779" h="432801">
                <a:moveTo>
                  <a:pt x="0" y="0"/>
                </a:moveTo>
                <a:lnTo>
                  <a:pt x="420779" y="0"/>
                </a:lnTo>
                <a:lnTo>
                  <a:pt x="420779" y="432801"/>
                </a:lnTo>
                <a:lnTo>
                  <a:pt x="0" y="432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/>
          <p:cNvSpPr/>
          <p:nvPr/>
        </p:nvSpPr>
        <p:spPr>
          <a:xfrm>
            <a:off x="13908255" y="4910487"/>
            <a:ext cx="420779" cy="416188"/>
          </a:xfrm>
          <a:custGeom>
            <a:avLst/>
            <a:gdLst/>
            <a:ahLst/>
            <a:cxnLst/>
            <a:rect l="l" t="t" r="r" b="b"/>
            <a:pathLst>
              <a:path w="420779" h="416188">
                <a:moveTo>
                  <a:pt x="0" y="0"/>
                </a:moveTo>
                <a:lnTo>
                  <a:pt x="420779" y="0"/>
                </a:lnTo>
                <a:lnTo>
                  <a:pt x="420779" y="416188"/>
                </a:lnTo>
                <a:lnTo>
                  <a:pt x="0" y="41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1"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39576"/>
            <a:ext cx="18288000" cy="1147424"/>
            <a:chOff x="0" y="0"/>
            <a:chExt cx="6186311" cy="388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88141"/>
            </a:xfrm>
            <a:custGeom>
              <a:avLst/>
              <a:gdLst/>
              <a:ahLst/>
              <a:cxnLst/>
              <a:rect l="l" t="t" r="r" b="b"/>
              <a:pathLst>
                <a:path w="6186311" h="388141">
                  <a:moveTo>
                    <a:pt x="0" y="0"/>
                  </a:moveTo>
                  <a:lnTo>
                    <a:pt x="6186311" y="0"/>
                  </a:lnTo>
                  <a:lnTo>
                    <a:pt x="6186311" y="388141"/>
                  </a:lnTo>
                  <a:lnTo>
                    <a:pt x="0" y="388141"/>
                  </a:lnTo>
                  <a:close/>
                </a:path>
              </a:pathLst>
            </a:custGeom>
            <a:solidFill>
              <a:srgbClr val="C8A888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84078" y="1783402"/>
            <a:ext cx="12098222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0"/>
              </a:lnSpc>
            </a:pPr>
            <a:r>
              <a:rPr lang="en-US" sz="900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0"/>
            <a:ext cx="7305788" cy="1288475"/>
          </a:xfrm>
          <a:custGeom>
            <a:avLst/>
            <a:gdLst/>
            <a:ahLst/>
            <a:cxnLst/>
            <a:rect l="l" t="t" r="r" b="b"/>
            <a:pathLst>
              <a:path w="7305788" h="1288475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838212" y="0"/>
            <a:ext cx="7305788" cy="1288475"/>
          </a:xfrm>
          <a:custGeom>
            <a:avLst/>
            <a:gdLst/>
            <a:ahLst/>
            <a:cxnLst/>
            <a:rect l="l" t="t" r="r" b="b"/>
            <a:pathLst>
              <a:path w="7305788" h="1288475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flipH="1">
            <a:off x="-333815" y="-777182"/>
            <a:ext cx="4117893" cy="4050509"/>
          </a:xfrm>
          <a:custGeom>
            <a:avLst/>
            <a:gdLst/>
            <a:ahLst/>
            <a:cxnLst/>
            <a:rect l="l" t="t" r="r" b="b"/>
            <a:pathLst>
              <a:path w="4117893" h="4050509">
                <a:moveTo>
                  <a:pt x="4117893" y="0"/>
                </a:moveTo>
                <a:lnTo>
                  <a:pt x="0" y="0"/>
                </a:lnTo>
                <a:lnTo>
                  <a:pt x="0" y="4050509"/>
                </a:lnTo>
                <a:lnTo>
                  <a:pt x="4117893" y="4050509"/>
                </a:lnTo>
                <a:lnTo>
                  <a:pt x="41178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14503922" y="-777182"/>
            <a:ext cx="4117893" cy="4050509"/>
          </a:xfrm>
          <a:custGeom>
            <a:avLst/>
            <a:gdLst/>
            <a:ahLst/>
            <a:cxnLst/>
            <a:rect l="l" t="t" r="r" b="b"/>
            <a:pathLst>
              <a:path w="4117893" h="4050509">
                <a:moveTo>
                  <a:pt x="0" y="0"/>
                </a:moveTo>
                <a:lnTo>
                  <a:pt x="4117893" y="0"/>
                </a:lnTo>
                <a:lnTo>
                  <a:pt x="4117893" y="4050509"/>
                </a:lnTo>
                <a:lnTo>
                  <a:pt x="0" y="4050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11597875" y="5741374"/>
            <a:ext cx="8167603" cy="4336255"/>
          </a:xfrm>
          <a:custGeom>
            <a:avLst/>
            <a:gdLst/>
            <a:ahLst/>
            <a:cxnLst/>
            <a:rect l="l" t="t" r="r" b="b"/>
            <a:pathLst>
              <a:path w="8167603" h="4336255">
                <a:moveTo>
                  <a:pt x="0" y="0"/>
                </a:moveTo>
                <a:lnTo>
                  <a:pt x="8167603" y="0"/>
                </a:lnTo>
                <a:lnTo>
                  <a:pt x="8167603" y="4336254"/>
                </a:lnTo>
                <a:lnTo>
                  <a:pt x="0" y="4336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1028700" y="3158438"/>
            <a:ext cx="10298833" cy="712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Project Title: Predicting movie genre based on it’s plot</a:t>
            </a:r>
          </a:p>
          <a:p>
            <a:pPr algn="l">
              <a:lnSpc>
                <a:spcPts val="4512"/>
              </a:lnSpc>
            </a:pPr>
            <a:endParaRPr lang="en-US" sz="32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3812"/>
              </a:lnSpc>
            </a:pPr>
            <a:r>
              <a:rPr lang="en-US" sz="27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core idea behind this model is to enhance movie recommendation systems by accurately predicting movie genres based on plot summaries.</a:t>
            </a:r>
          </a:p>
          <a:p>
            <a:pPr algn="l">
              <a:lnSpc>
                <a:spcPts val="3812"/>
              </a:lnSpc>
            </a:pPr>
            <a:endParaRPr lang="en-US" sz="27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3812"/>
              </a:lnSpc>
            </a:pPr>
            <a:r>
              <a:rPr lang="en-US" sz="27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By precisely classifying movies into their respective genres, we can significantly improve the recommendation algorithms used by streaming platforms and movie websites. This will lead to a more personalized viewing experience for users, as they will be presented with movies that align closely with their preferences.</a:t>
            </a:r>
          </a:p>
          <a:p>
            <a:pPr algn="l">
              <a:lnSpc>
                <a:spcPts val="4512"/>
              </a:lnSpc>
            </a:pPr>
            <a:endParaRPr lang="en-US" sz="27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4512"/>
              </a:lnSpc>
            </a:pPr>
            <a:endParaRPr lang="en-US" sz="27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4512"/>
              </a:lnSpc>
            </a:pPr>
            <a:endParaRPr lang="en-US" sz="27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97" y="1620325"/>
            <a:ext cx="8669103" cy="8666675"/>
            <a:chOff x="0" y="0"/>
            <a:chExt cx="2932511" cy="2931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2511" cy="2931690"/>
            </a:xfrm>
            <a:custGeom>
              <a:avLst/>
              <a:gdLst/>
              <a:ahLst/>
              <a:cxnLst/>
              <a:rect l="l" t="t" r="r" b="b"/>
              <a:pathLst>
                <a:path w="2932511" h="2931690">
                  <a:moveTo>
                    <a:pt x="0" y="0"/>
                  </a:moveTo>
                  <a:lnTo>
                    <a:pt x="2932511" y="0"/>
                  </a:lnTo>
                  <a:lnTo>
                    <a:pt x="2932511" y="2931690"/>
                  </a:lnTo>
                  <a:lnTo>
                    <a:pt x="0" y="2931690"/>
                  </a:lnTo>
                  <a:close/>
                </a:path>
              </a:pathLst>
            </a:custGeom>
            <a:solidFill>
              <a:srgbClr val="1F222B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4864" y="-175052"/>
            <a:ext cx="2016774" cy="10637104"/>
          </a:xfrm>
          <a:custGeom>
            <a:avLst/>
            <a:gdLst/>
            <a:ahLst/>
            <a:cxnLst/>
            <a:rect l="l" t="t" r="r" b="b"/>
            <a:pathLst>
              <a:path w="2016774" h="1063710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19820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5" name="Group 5"/>
          <p:cNvGrpSpPr/>
          <p:nvPr/>
        </p:nvGrpSpPr>
        <p:grpSpPr>
          <a:xfrm>
            <a:off x="11634967" y="1601275"/>
            <a:ext cx="6684404" cy="8685725"/>
            <a:chOff x="0" y="0"/>
            <a:chExt cx="2261144" cy="2938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1144" cy="2938134"/>
            </a:xfrm>
            <a:custGeom>
              <a:avLst/>
              <a:gdLst/>
              <a:ahLst/>
              <a:cxnLst/>
              <a:rect l="l" t="t" r="r" b="b"/>
              <a:pathLst>
                <a:path w="2261144" h="2938134">
                  <a:moveTo>
                    <a:pt x="0" y="0"/>
                  </a:moveTo>
                  <a:lnTo>
                    <a:pt x="2261144" y="0"/>
                  </a:lnTo>
                  <a:lnTo>
                    <a:pt x="2261144" y="2938134"/>
                  </a:lnTo>
                  <a:lnTo>
                    <a:pt x="0" y="2938134"/>
                  </a:lnTo>
                  <a:close/>
                </a:path>
              </a:pathLst>
            </a:custGeom>
            <a:solidFill>
              <a:srgbClr val="1F222B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05797" y="123689"/>
            <a:ext cx="8076405" cy="104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PROJECT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4327" y="1789484"/>
            <a:ext cx="6294973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8A888"/>
                </a:solidFill>
                <a:latin typeface="The Seasons"/>
                <a:ea typeface="The Seasons"/>
                <a:cs typeface="The Seasons"/>
                <a:sym typeface="The Seasons"/>
              </a:rPr>
              <a:t>3. Improve content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4636" y="4251325"/>
            <a:ext cx="450399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Streamline the process of content organization and management in the film industry through efficient and consistent genre classification.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6468628" y="-175052"/>
            <a:ext cx="2016774" cy="10637104"/>
          </a:xfrm>
          <a:custGeom>
            <a:avLst/>
            <a:gdLst/>
            <a:ahLst/>
            <a:cxnLst/>
            <a:rect l="l" t="t" r="r" b="b"/>
            <a:pathLst>
              <a:path w="2016774" h="1063710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1982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TextBox 11"/>
          <p:cNvSpPr txBox="1"/>
          <p:nvPr/>
        </p:nvSpPr>
        <p:spPr>
          <a:xfrm>
            <a:off x="1471937" y="1808534"/>
            <a:ext cx="4747637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C8A88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Develop an automated genre classification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5616" y="4251325"/>
            <a:ext cx="3391953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8A88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Create a machine learning model capable of accurately assigning a single primary genre to a movie based on its content.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219574" y="1639375"/>
            <a:ext cx="6492240" cy="0"/>
          </a:xfrm>
          <a:prstGeom prst="line">
            <a:avLst/>
          </a:prstGeom>
          <a:ln w="38100" cap="flat">
            <a:solidFill>
              <a:srgbClr val="1F2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4" name="TextBox 14"/>
          <p:cNvSpPr txBox="1"/>
          <p:nvPr/>
        </p:nvSpPr>
        <p:spPr>
          <a:xfrm>
            <a:off x="6382847" y="1789484"/>
            <a:ext cx="5252120" cy="145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2. Enhance user experience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12931" y="4251325"/>
            <a:ext cx="3391953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Improve the user experience in streaming services and recommendation systems by providing more accurate and relevant genre classifications.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663" y="5879822"/>
            <a:ext cx="1353392" cy="1002216"/>
          </a:xfrm>
          <a:custGeom>
            <a:avLst/>
            <a:gdLst/>
            <a:ahLst/>
            <a:cxnLst/>
            <a:rect l="l" t="t" r="r" b="b"/>
            <a:pathLst>
              <a:path w="1353392" h="1002216">
                <a:moveTo>
                  <a:pt x="0" y="0"/>
                </a:moveTo>
                <a:lnTo>
                  <a:pt x="1353392" y="0"/>
                </a:lnTo>
                <a:lnTo>
                  <a:pt x="1353392" y="1002216"/>
                </a:lnTo>
                <a:lnTo>
                  <a:pt x="0" y="100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-198910">
            <a:off x="1028700" y="4130438"/>
            <a:ext cx="1098983" cy="1013062"/>
          </a:xfrm>
          <a:custGeom>
            <a:avLst/>
            <a:gdLst/>
            <a:ahLst/>
            <a:cxnLst/>
            <a:rect l="l" t="t" r="r" b="b"/>
            <a:pathLst>
              <a:path w="1098983" h="1013062">
                <a:moveTo>
                  <a:pt x="0" y="0"/>
                </a:moveTo>
                <a:lnTo>
                  <a:pt x="1098983" y="0"/>
                </a:lnTo>
                <a:lnTo>
                  <a:pt x="1098983" y="1013062"/>
                </a:lnTo>
                <a:lnTo>
                  <a:pt x="0" y="101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878389" y="7631372"/>
            <a:ext cx="1201940" cy="1193841"/>
          </a:xfrm>
          <a:custGeom>
            <a:avLst/>
            <a:gdLst/>
            <a:ahLst/>
            <a:cxnLst/>
            <a:rect l="l" t="t" r="r" b="b"/>
            <a:pathLst>
              <a:path w="1201940" h="1193841">
                <a:moveTo>
                  <a:pt x="0" y="0"/>
                </a:moveTo>
                <a:lnTo>
                  <a:pt x="1201940" y="0"/>
                </a:lnTo>
                <a:lnTo>
                  <a:pt x="1201940" y="1193841"/>
                </a:lnTo>
                <a:lnTo>
                  <a:pt x="0" y="1193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028700" y="1397367"/>
            <a:ext cx="11178964" cy="24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99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CURRENT STATE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2855" y="4347142"/>
            <a:ext cx="7823909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Complexity of plot summaries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12855" y="6039617"/>
            <a:ext cx="782390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Overlapping genres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2855" y="7886980"/>
            <a:ext cx="782390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Limited training data</a:t>
            </a:r>
          </a:p>
        </p:txBody>
      </p:sp>
      <p:sp>
        <p:nvSpPr>
          <p:cNvPr id="9" name="Freeform 9"/>
          <p:cNvSpPr/>
          <p:nvPr/>
        </p:nvSpPr>
        <p:spPr>
          <a:xfrm rot="-923143">
            <a:off x="10218085" y="502462"/>
            <a:ext cx="8775780" cy="9282075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5786" y="2710805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028700" y="1397367"/>
            <a:ext cx="11655340" cy="24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99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TECHNOLOGY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97726"/>
            <a:ext cx="7823909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Python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Pandas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Scikit-learn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Natural Language Toolkit (NLTK)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Jupyter Notebook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Flask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1933" y="30861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028700" y="2533337"/>
            <a:ext cx="11490277" cy="58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sz="122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INTERACTIVE PROTOTYPE USING PYTHON PROGRAMMING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763</Words>
  <Application>Microsoft Office PowerPoint</Application>
  <PresentationFormat>Custom</PresentationFormat>
  <Paragraphs>319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The Seasons Bold</vt:lpstr>
      <vt:lpstr>Calibri</vt:lpstr>
      <vt:lpstr>Red Hat Display</vt:lpstr>
      <vt:lpstr>The Seasons</vt:lpstr>
      <vt:lpstr>IBM Plex Sans</vt:lpstr>
      <vt:lpstr>Safira March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Vintage Illustration Trendy History Theater Presentation</dc:title>
  <cp:lastModifiedBy>zariff danial</cp:lastModifiedBy>
  <cp:revision>2</cp:revision>
  <dcterms:created xsi:type="dcterms:W3CDTF">2006-08-16T00:00:00Z</dcterms:created>
  <dcterms:modified xsi:type="dcterms:W3CDTF">2024-08-10T07:39:56Z</dcterms:modified>
  <dc:identifier>DAGNQdMVyGY</dc:identifier>
</cp:coreProperties>
</file>